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emf" ContentType="image/x-emf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75" r:id="rId3"/>
    <p:sldMasterId id="2147483648" r:id="rId4"/>
    <p:sldMasterId id="2147483663" r:id="rId5"/>
  </p:sldMasterIdLst>
  <p:notesMasterIdLst>
    <p:notesMasterId r:id="rId10"/>
  </p:notesMasterIdLst>
  <p:handoutMasterIdLst>
    <p:handoutMasterId r:id="rId11"/>
  </p:handoutMasterIdLst>
  <p:sldIdLst>
    <p:sldId id="256" r:id="rId6"/>
    <p:sldId id="276" r:id="rId7"/>
    <p:sldId id="263" r:id="rId8"/>
    <p:sldId id="267" r:id="rId9"/>
  </p:sldIdLst>
  <p:sldSz cx="9144000" cy="6858000" type="screen4x3"/>
  <p:notesSz cx="7315200" cy="9601200"/>
  <p:embeddedFontLst>
    <p:embeddedFont>
      <p:font typeface="Avenir LT 65 Medium" pitchFamily="2" charset="0"/>
      <p:regular r:id="rId12"/>
      <p:bold r:id="rId13"/>
      <p:italic r:id="rId14"/>
      <p:boldItalic r:id="rId15"/>
    </p:embeddedFont>
    <p:embeddedFont>
      <p:font typeface="Avenir LT 45 Book" pitchFamily="2" charset="0"/>
      <p:regular r:id="rId16"/>
      <p: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24" autoAdjust="0"/>
    <p:restoredTop sz="71127" autoAdjust="0"/>
  </p:normalViewPr>
  <p:slideViewPr>
    <p:cSldViewPr>
      <p:cViewPr>
        <p:scale>
          <a:sx n="50" d="100"/>
          <a:sy n="50" d="100"/>
        </p:scale>
        <p:origin x="-2130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04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102"/>
      </p:cViewPr>
      <p:guideLst>
        <p:guide orient="horz" pos="3024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7E99D7D-1107-4B02-BD53-4A12E4E563A5}" type="datetimeFigureOut">
              <a:rPr lang="en-US" smtClean="0"/>
              <a:pPr/>
              <a:t>9/9/2015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5FF3D28-216E-48FE-AD02-F2A5B6F52A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A9A1F4-BAD0-49DA-82B7-A546E0653973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3F54E65-BB15-465F-B527-BA830012C06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emf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R:\BizDev\04 Marketing Material\12 Hi Res Images\133305020new3.jpg"/>
          <p:cNvPicPr>
            <a:picLocks noChangeAspect="1" noChangeArrowheads="1"/>
          </p:cNvPicPr>
          <p:nvPr userDrawn="1"/>
        </p:nvPicPr>
        <p:blipFill>
          <a:blip r:embed="rId4" cstate="print"/>
          <a:srcRect t="7150" b="1835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R:\BizDev\04 Marketing Material\12 Hi Res Images\IMGP0931.jpg"/>
          <p:cNvPicPr>
            <a:picLocks noChangeAspect="1" noChangeArrowheads="1"/>
          </p:cNvPicPr>
          <p:nvPr userDrawn="1"/>
        </p:nvPicPr>
        <p:blipFill>
          <a:blip r:embed="rId4" cstate="print"/>
          <a:srcRect t="31866" r="27245" b="13191"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R:\LiveJobs\00511-REG-Framework\01 Sites\16 Mynydd Portref\80 Site visit\MPSiteVisit-photos\Picturesque Photos\DSCF0726.JPG"/>
          <p:cNvPicPr>
            <a:picLocks noChangeAspect="1" noChangeArrowheads="1"/>
          </p:cNvPicPr>
          <p:nvPr userDrawn="1"/>
        </p:nvPicPr>
        <p:blipFill>
          <a:blip r:embed="rId4" cstate="print">
            <a:lum bright="20000"/>
          </a:blip>
          <a:srcRect l="651" r="17849" b="185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772816"/>
            <a:ext cx="7772400" cy="1470025"/>
          </a:xfrm>
        </p:spPr>
        <p:txBody>
          <a:bodyPr>
            <a:normAutofit/>
          </a:bodyPr>
          <a:lstStyle/>
          <a:p>
            <a:r>
              <a:rPr lang="en-GB" dirty="0" smtClean="0"/>
              <a:t>3D Power Deviation Matrix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3429000"/>
            <a:ext cx="7992888" cy="17526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PCWG Meeting – New Orleans, LA. </a:t>
            </a:r>
            <a:r>
              <a:rPr lang="en-GB" sz="2400" dirty="0" smtClean="0">
                <a:solidFill>
                  <a:schemeClr val="tx1"/>
                </a:solidFill>
              </a:rPr>
              <a:t>Sept</a:t>
            </a:r>
            <a:r>
              <a:rPr lang="en-GB" sz="2400" dirty="0" smtClean="0">
                <a:solidFill>
                  <a:schemeClr val="tx1"/>
                </a:solidFill>
              </a:rPr>
              <a:t>ember 14, 2015</a:t>
            </a:r>
            <a:endParaRPr lang="en-GB" sz="2400" dirty="0" smtClean="0">
              <a:solidFill>
                <a:schemeClr val="tx1"/>
              </a:solidFill>
            </a:endParaRPr>
          </a:p>
          <a:p>
            <a:r>
              <a:rPr lang="en-GB" sz="2400" dirty="0" smtClean="0">
                <a:solidFill>
                  <a:schemeClr val="tx1"/>
                </a:solidFill>
              </a:rPr>
              <a:t>Alex </a:t>
            </a:r>
            <a:r>
              <a:rPr lang="en-GB" sz="2400" dirty="0" smtClean="0">
                <a:solidFill>
                  <a:schemeClr val="tx1"/>
                </a:solidFill>
              </a:rPr>
              <a:t>Head</a:t>
            </a:r>
            <a:endParaRPr lang="en-GB" sz="24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1772816"/>
            <a:ext cx="7272808" cy="28803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Define turbine </a:t>
            </a:r>
            <a:r>
              <a:rPr lang="en-GB" sz="2800" dirty="0" smtClean="0">
                <a:latin typeface="Avenir LT 45 Book" pitchFamily="2" charset="0"/>
              </a:rPr>
              <a:t>performance </a:t>
            </a:r>
            <a:r>
              <a:rPr lang="en-GB" sz="2800" dirty="0" smtClean="0">
                <a:latin typeface="Avenir LT 45 Book" pitchFamily="2" charset="0"/>
              </a:rPr>
              <a:t>              outside </a:t>
            </a:r>
            <a:r>
              <a:rPr lang="en-GB" sz="2800" dirty="0" smtClean="0">
                <a:latin typeface="Avenir LT 45 Book" pitchFamily="2" charset="0"/>
              </a:rPr>
              <a:t>of Inner Range  </a:t>
            </a:r>
            <a:r>
              <a:rPr lang="en-GB" sz="2800" dirty="0" smtClean="0">
                <a:latin typeface="Avenir LT 45 Book" pitchFamily="2" charset="0"/>
              </a:rPr>
              <a:t>using a single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parameterized model: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A single model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applicable globally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Spanning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variations in geometry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of turbines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Across all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site conditions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45 Book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45 Book" pitchFamily="2" charset="0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27784" y="260648"/>
            <a:ext cx="61206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 smtClean="0">
                <a:latin typeface="Avenir LT 65 Medium" pitchFamily="2" charset="0"/>
                <a:ea typeface="+mj-ea"/>
                <a:cs typeface="+mj-cs"/>
              </a:rPr>
              <a:t>Target Parameters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65 Medium" pitchFamily="2" charset="0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3528" y="4581128"/>
            <a:ext cx="8344544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Parameters must capture </a:t>
            </a:r>
            <a: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physical drivers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45 Book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To be used to predict turbine performance with </a:t>
            </a:r>
            <a:b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</a:br>
            <a: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pre-construction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 mast data</a:t>
            </a:r>
            <a: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45 Book" pitchFamily="2" charset="0"/>
                <a:ea typeface="+mn-ea"/>
                <a:cs typeface="+mn-cs"/>
              </a:rPr>
              <a:t>.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45 Book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45 Book" pitchFamily="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Resulting parameter set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fontScale="77500" lnSpcReduction="20000"/>
          </a:bodyPr>
          <a:lstStyle/>
          <a:p>
            <a:pPr marL="0">
              <a:buNone/>
            </a:pPr>
            <a:r>
              <a:rPr lang="en-GB" dirty="0" smtClean="0"/>
              <a:t>Compensate for variations in turbine geometry, controller effects and link to aerodynamic theory – Lift to Drag Ratio</a:t>
            </a:r>
            <a:endParaRPr lang="en-GB" dirty="0" smtClean="0"/>
          </a:p>
          <a:p>
            <a:endParaRPr lang="en-GB" b="1" dirty="0" smtClean="0"/>
          </a:p>
          <a:p>
            <a:r>
              <a:rPr lang="en-GB" b="1" dirty="0" smtClean="0"/>
              <a:t>Turbulence</a:t>
            </a:r>
            <a:endParaRPr lang="en-GB" b="1" dirty="0" smtClean="0"/>
          </a:p>
          <a:p>
            <a:pPr lvl="1"/>
            <a:r>
              <a:rPr lang="en-GB" dirty="0" smtClean="0"/>
              <a:t>A factor in blade Lift to Drag performance</a:t>
            </a:r>
          </a:p>
          <a:p>
            <a:r>
              <a:rPr lang="en-GB" b="1" dirty="0" smtClean="0"/>
              <a:t>Rotor wind speed ratio</a:t>
            </a:r>
          </a:p>
          <a:p>
            <a:pPr lvl="1"/>
            <a:r>
              <a:rPr lang="en-GB" dirty="0" smtClean="0"/>
              <a:t>Correlates with angle of attack variation across rotor</a:t>
            </a:r>
          </a:p>
          <a:p>
            <a:pPr lvl="1"/>
            <a:r>
              <a:rPr lang="en-GB" dirty="0" smtClean="0"/>
              <a:t>Captures impact of diameter, hub height and shear</a:t>
            </a:r>
          </a:p>
          <a:p>
            <a:r>
              <a:rPr lang="en-GB" b="1" dirty="0" smtClean="0"/>
              <a:t>Normalised wind speed</a:t>
            </a:r>
          </a:p>
          <a:p>
            <a:pPr lvl="1"/>
            <a:r>
              <a:rPr lang="en-GB" dirty="0" smtClean="0"/>
              <a:t>Wind speed affects blade Lift to Drag performance</a:t>
            </a:r>
          </a:p>
          <a:p>
            <a:pPr lvl="1"/>
            <a:r>
              <a:rPr lang="en-GB" dirty="0" smtClean="0"/>
              <a:t>Normalised by the zero TI rated speed to align controller modes across turbine types.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Data set</a:t>
            </a:r>
            <a:endParaRPr lang="en-GB" sz="3200" dirty="0"/>
          </a:p>
        </p:txBody>
      </p:sp>
      <p:sp>
        <p:nvSpPr>
          <p:cNvPr id="4" name="Cube 3"/>
          <p:cNvSpPr/>
          <p:nvPr/>
        </p:nvSpPr>
        <p:spPr>
          <a:xfrm>
            <a:off x="899592" y="2492896"/>
            <a:ext cx="2736304" cy="2808312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55576" y="544522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Normalised wind speed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077072"/>
            <a:ext cx="79208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dirty="0" smtClean="0"/>
              <a:t>RWSR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49289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Turbulence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1484784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Resulting 3D performance matrix</a:t>
            </a:r>
            <a:endParaRPr lang="en-GB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03648" y="2492896"/>
            <a:ext cx="720080" cy="2808312"/>
            <a:chOff x="6516216" y="2276872"/>
            <a:chExt cx="720080" cy="2808312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6516216" y="2996952"/>
              <a:ext cx="0" cy="20882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16216" y="2276872"/>
              <a:ext cx="720080" cy="72008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Right Arrow 15"/>
          <p:cNvSpPr/>
          <p:nvPr/>
        </p:nvSpPr>
        <p:spPr>
          <a:xfrm>
            <a:off x="3347864" y="3573016"/>
            <a:ext cx="1368152" cy="93610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292080" y="1844824"/>
          <a:ext cx="3600389" cy="1997194"/>
        </p:xfrm>
        <a:graphic>
          <a:graphicData uri="http://schemas.openxmlformats.org/drawingml/2006/table">
            <a:tbl>
              <a:tblPr/>
              <a:tblGrid>
                <a:gridCol w="276953"/>
                <a:gridCol w="276953"/>
                <a:gridCol w="276953"/>
                <a:gridCol w="276953"/>
                <a:gridCol w="276953"/>
                <a:gridCol w="276953"/>
                <a:gridCol w="276953"/>
                <a:gridCol w="276953"/>
                <a:gridCol w="276953"/>
                <a:gridCol w="276953"/>
                <a:gridCol w="276953"/>
                <a:gridCol w="276953"/>
                <a:gridCol w="276953"/>
              </a:tblGrid>
              <a:tr h="111392"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39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1.7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72%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139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1.6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139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1.5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72%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139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1.4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72%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</a:tr>
              <a:tr h="21849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1.3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75%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</a:tr>
              <a:tr h="21849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1.2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73%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</a:tr>
              <a:tr h="21849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1.1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73%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117%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7D"/>
                    </a:solidFill>
                  </a:tcPr>
                </a:tc>
              </a:tr>
              <a:tr h="21849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1.0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73%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117%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1849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0.9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</a:tr>
              <a:tr h="11139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0.8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</a:tr>
              <a:tr h="11139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0.7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1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2195736" y="2492896"/>
            <a:ext cx="720080" cy="2808312"/>
            <a:chOff x="6516216" y="2276872"/>
            <a:chExt cx="720080" cy="2808312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6516216" y="2996952"/>
              <a:ext cx="0" cy="208823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516216" y="2276872"/>
              <a:ext cx="720080" cy="72008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itle 1"/>
          <p:cNvSpPr txBox="1">
            <a:spLocks/>
          </p:cNvSpPr>
          <p:nvPr/>
        </p:nvSpPr>
        <p:spPr>
          <a:xfrm>
            <a:off x="3851920" y="1916832"/>
            <a:ext cx="144016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65 Medium" pitchFamily="2" charset="0"/>
                <a:ea typeface="+mj-ea"/>
                <a:cs typeface="+mj-cs"/>
              </a:rPr>
              <a:t>U</a:t>
            </a:r>
            <a:r>
              <a:rPr kumimoji="0" lang="en-GB" sz="32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65 Medium" pitchFamily="2" charset="0"/>
                <a:ea typeface="+mj-ea"/>
                <a:cs typeface="+mj-cs"/>
              </a:rPr>
              <a:t>norm</a:t>
            </a:r>
            <a:r>
              <a:rPr lang="en-GB" sz="3200" noProof="0" dirty="0" smtClean="0">
                <a:latin typeface="Avenir LT 65 Medium" pitchFamily="2" charset="0"/>
                <a:ea typeface="+mj-ea"/>
                <a:cs typeface="+mj-cs"/>
              </a:rPr>
              <a:t>= 0.5</a:t>
            </a:r>
            <a:endParaRPr kumimoji="0" lang="en-GB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65 Medium" pitchFamily="2" charset="0"/>
              <a:ea typeface="+mj-ea"/>
              <a:cs typeface="+mj-cs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851920" y="4869160"/>
            <a:ext cx="1368152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65 Medium" pitchFamily="2" charset="0"/>
                <a:ea typeface="+mj-ea"/>
                <a:cs typeface="+mj-cs"/>
              </a:rPr>
              <a:t>U</a:t>
            </a:r>
            <a:r>
              <a:rPr kumimoji="0" lang="en-GB" sz="32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65 Medium" pitchFamily="2" charset="0"/>
                <a:ea typeface="+mj-ea"/>
                <a:cs typeface="+mj-cs"/>
              </a:rPr>
              <a:t>norm</a:t>
            </a:r>
            <a:r>
              <a:rPr lang="en-GB" sz="3200" noProof="0" dirty="0" smtClean="0">
                <a:latin typeface="Avenir LT 65 Medium" pitchFamily="2" charset="0"/>
                <a:ea typeface="+mj-ea"/>
                <a:cs typeface="+mj-cs"/>
              </a:rPr>
              <a:t>= 0.9</a:t>
            </a:r>
            <a:endParaRPr kumimoji="0" lang="en-GB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65 Medium" pitchFamily="2" charset="0"/>
              <a:ea typeface="+mj-ea"/>
              <a:cs typeface="+mj-cs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220072" y="4653136"/>
          <a:ext cx="3672409" cy="1973650"/>
        </p:xfrm>
        <a:graphic>
          <a:graphicData uri="http://schemas.openxmlformats.org/drawingml/2006/table">
            <a:tbl>
              <a:tblPr/>
              <a:tblGrid>
                <a:gridCol w="282493"/>
                <a:gridCol w="282493"/>
                <a:gridCol w="282493"/>
                <a:gridCol w="282493"/>
                <a:gridCol w="282493"/>
                <a:gridCol w="282493"/>
                <a:gridCol w="282493"/>
                <a:gridCol w="282493"/>
                <a:gridCol w="282493"/>
                <a:gridCol w="282493"/>
                <a:gridCol w="282493"/>
                <a:gridCol w="282493"/>
                <a:gridCol w="282493"/>
              </a:tblGrid>
              <a:tr h="144935"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93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1.7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493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1.6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84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1.5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84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1.4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86%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84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1.3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84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1.2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</a:tr>
              <a:tr h="1784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1.1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84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1.0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84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0.9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493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0.8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493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508104" y="42210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Turbulence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14127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Turbulence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427984" y="2780928"/>
            <a:ext cx="79208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dirty="0" smtClean="0"/>
              <a:t>RWSR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4355976" y="5517232"/>
            <a:ext cx="79208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dirty="0" smtClean="0"/>
              <a:t>RWSR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6516216" y="2780928"/>
            <a:ext cx="864096" cy="504056"/>
          </a:xfrm>
          <a:prstGeom prst="rect">
            <a:avLst/>
          </a:prstGeom>
          <a:solidFill>
            <a:srgbClr val="FFFFFF">
              <a:alpha val="47843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Inner Range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44208" y="5661248"/>
            <a:ext cx="864096" cy="432048"/>
          </a:xfrm>
          <a:prstGeom prst="rect">
            <a:avLst/>
          </a:prstGeom>
          <a:solidFill>
            <a:srgbClr val="FFFFFF">
              <a:alpha val="47843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Inner Range</a:t>
            </a:r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evailing 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1293</TotalTime>
  <Words>616</Words>
  <Application>Microsoft Office PowerPoint</Application>
  <PresentationFormat>On-screen Show (4:3)</PresentationFormat>
  <Paragraphs>344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Avenir LT 65 Medium</vt:lpstr>
      <vt:lpstr>Avenir LT 45 Book</vt:lpstr>
      <vt:lpstr>Calibri</vt:lpstr>
      <vt:lpstr>1_Office Theme</vt:lpstr>
      <vt:lpstr>3_Office Theme</vt:lpstr>
      <vt:lpstr>2_Office Theme</vt:lpstr>
      <vt:lpstr>Office Theme</vt:lpstr>
      <vt:lpstr>Prevailing Blank</vt:lpstr>
      <vt:lpstr>3D Power Deviation Matrix</vt:lpstr>
      <vt:lpstr>Slide 2</vt:lpstr>
      <vt:lpstr>Resulting parameter set</vt:lpstr>
      <vt:lpstr>Data set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MNC</dc:creator>
  <cp:lastModifiedBy>AHead</cp:lastModifiedBy>
  <cp:revision>176</cp:revision>
  <dcterms:created xsi:type="dcterms:W3CDTF">2014-11-24T13:48:49Z</dcterms:created>
  <dcterms:modified xsi:type="dcterms:W3CDTF">2015-09-09T15:21:52Z</dcterms:modified>
</cp:coreProperties>
</file>